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64" r:id="rId3"/>
    <p:sldId id="267" r:id="rId4"/>
    <p:sldId id="256" r:id="rId5"/>
    <p:sldId id="257" r:id="rId6"/>
    <p:sldId id="258" r:id="rId7"/>
    <p:sldId id="259" r:id="rId8"/>
    <p:sldId id="268" r:id="rId9"/>
    <p:sldId id="269" r:id="rId10"/>
    <p:sldId id="265" r:id="rId11"/>
    <p:sldId id="260" r:id="rId12"/>
    <p:sldId id="261" r:id="rId13"/>
    <p:sldId id="262" r:id="rId14"/>
    <p:sldId id="266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BE9FBDE-761D-4A96-8102-7BC176FA4104}" type="datetimeFigureOut">
              <a:rPr lang="ru-RU" smtClean="0"/>
              <a:pPr/>
              <a:t>03.03.2013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7C966C-11E0-4B7A-AF90-A8F82E0FA71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52736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entury" pitchFamily="18" charset="0"/>
              </a:rPr>
              <a:t>Автоматизация звука  </a:t>
            </a:r>
            <a:endParaRPr lang="ru-RU" sz="4400" dirty="0">
              <a:latin typeface="Century" pitchFamily="18" charset="0"/>
            </a:endParaRPr>
          </a:p>
        </p:txBody>
      </p:sp>
      <p:pic>
        <p:nvPicPr>
          <p:cNvPr id="3" name="Рисунок 2" descr="Алфавит4.jpg"/>
          <p:cNvPicPr>
            <a:picLocks noChangeAspect="1"/>
          </p:cNvPicPr>
          <p:nvPr/>
        </p:nvPicPr>
        <p:blipFill>
          <a:blip r:embed="rId2" cstate="print"/>
          <a:srcRect l="1891" t="57197" r="70839" b="6573"/>
          <a:stretch>
            <a:fillRect/>
          </a:stretch>
        </p:blipFill>
        <p:spPr>
          <a:xfrm>
            <a:off x="323528" y="1916829"/>
            <a:ext cx="3996000" cy="4777817"/>
          </a:xfrm>
          <a:prstGeom prst="flowChartConnector">
            <a:avLst/>
          </a:prstGeom>
          <a:effectLst/>
        </p:spPr>
      </p:pic>
      <p:sp>
        <p:nvSpPr>
          <p:cNvPr id="6" name="TextBox 5"/>
          <p:cNvSpPr txBox="1"/>
          <p:nvPr/>
        </p:nvSpPr>
        <p:spPr>
          <a:xfrm>
            <a:off x="5436096" y="4293096"/>
            <a:ext cx="32403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" pitchFamily="18" charset="0"/>
                <a:cs typeface="Times" pitchFamily="18" charset="0"/>
              </a:rPr>
              <a:t>Выполнила:  </a:t>
            </a:r>
            <a:r>
              <a:rPr lang="ru-RU" dirty="0" smtClean="0">
                <a:latin typeface="Times" pitchFamily="18" charset="0"/>
                <a:cs typeface="Times" pitchFamily="18" charset="0"/>
              </a:rPr>
              <a:t>воспитатель </a:t>
            </a:r>
          </a:p>
          <a:p>
            <a:r>
              <a:rPr lang="ru-RU" dirty="0" smtClean="0">
                <a:latin typeface="Times" pitchFamily="18" charset="0"/>
                <a:cs typeface="Times" pitchFamily="18" charset="0"/>
              </a:rPr>
              <a:t>Редина </a:t>
            </a:r>
            <a:r>
              <a:rPr lang="ru-RU" dirty="0" smtClean="0">
                <a:latin typeface="Times" pitchFamily="18" charset="0"/>
                <a:cs typeface="Times" pitchFamily="18" charset="0"/>
              </a:rPr>
              <a:t>Е.А.</a:t>
            </a:r>
          </a:p>
          <a:p>
            <a:endParaRPr lang="ru-RU" sz="1600" dirty="0">
              <a:latin typeface="Times" pitchFamily="18" charset="0"/>
              <a:cs typeface="Times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052736"/>
            <a:ext cx="8100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Содержание работы: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1844824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/>
              <a:t>Артикуляционные особенности.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Артикуляционная гимнастика.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Постановка звука.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Закрепление звука.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Узнавание звука в словах.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Закрепление звука в </a:t>
            </a:r>
            <a:r>
              <a:rPr lang="ru-RU" sz="1600" dirty="0" err="1" smtClean="0"/>
              <a:t>чистоговорках</a:t>
            </a:r>
            <a:r>
              <a:rPr lang="ru-RU" sz="1600" dirty="0" smtClean="0"/>
              <a:t>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Автоматизация звука.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9632" y="3643314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/>
              <a:t> в стихотворениях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в скороговорках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/>
              <a:t> в играх</a:t>
            </a:r>
          </a:p>
          <a:p>
            <a:pPr>
              <a:buFont typeface="Arial" pitchFamily="34" charset="0"/>
              <a:buChar char="•"/>
            </a:pPr>
            <a:endParaRPr lang="ru-RU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971600" y="414338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/>
          </a:p>
          <a:p>
            <a:pPr marL="342900" indent="-342900">
              <a:buAutoNum type="arabicPeriod" startAt="8"/>
            </a:pPr>
            <a:r>
              <a:rPr lang="ru-RU" sz="1600" dirty="0" smtClean="0"/>
              <a:t>Закрепление звука в ответах на вопросы.</a:t>
            </a:r>
          </a:p>
          <a:p>
            <a:pPr marL="342900" indent="-342900">
              <a:buFontTx/>
              <a:buAutoNum type="arabicPeriod" startAt="8"/>
            </a:pPr>
            <a:r>
              <a:rPr lang="ru-RU" sz="1600" dirty="0" smtClean="0"/>
              <a:t>Дифференциация звука ж – </a:t>
            </a:r>
            <a:r>
              <a:rPr lang="ru-RU" sz="1600" dirty="0" err="1" smtClean="0"/>
              <a:t>ш</a:t>
            </a:r>
            <a:r>
              <a:rPr lang="ru-RU" sz="1600" dirty="0" smtClean="0"/>
              <a:t>.</a:t>
            </a:r>
          </a:p>
          <a:p>
            <a:pPr marL="342900" indent="-342900">
              <a:buFontTx/>
              <a:buAutoNum type="arabicPeriod" startAt="8"/>
            </a:pPr>
            <a:r>
              <a:rPr lang="ru-RU" sz="1600" dirty="0" smtClean="0"/>
              <a:t>Дифференциация звука ж – </a:t>
            </a:r>
            <a:r>
              <a:rPr lang="ru-RU" sz="1600" dirty="0" err="1" smtClean="0"/>
              <a:t>з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268760"/>
            <a:ext cx="280583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Характеристика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ж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87624" y="2420888"/>
            <a:ext cx="5328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Звук </a:t>
            </a:r>
            <a:r>
              <a:rPr lang="ru-RU" b="1" i="1" dirty="0" smtClean="0"/>
              <a:t>ж</a:t>
            </a:r>
            <a:r>
              <a:rPr lang="ru-RU" dirty="0" smtClean="0"/>
              <a:t> согласный, звонкий, твердый.</a:t>
            </a:r>
          </a:p>
          <a:p>
            <a:r>
              <a:rPr lang="ru-RU" dirty="0" smtClean="0"/>
              <a:t> Парного ему мягкого звука в русском языке нет.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Рисунок 2" descr="http://www.logoped.ru/images/profili-zh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196752"/>
            <a:ext cx="4429556" cy="478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softEdge rad="12700"/>
          </a:effectLst>
        </p:spPr>
      </p:pic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683568" y="1195880"/>
            <a:ext cx="3168352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1400" i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1400" i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губы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несколько выдвинуты вперед;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кончик языка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поднят к небу (к альвеолам), но не касается его, образуя щель;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боковые края языка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прижимаются изнутри к верхним коренным зубам или твердому небу, не пропуская по бокам струю выдыхаемого воздуха. Таким образом, язык принимает форму ковшика или чашечки.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голосовые связки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сомкнуты и колеблются под напором струи выдыхаемого воздуха;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воздушная струя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выдыхается равномерно посередине языка, она сильная, широкая, теплая, легко ощущается тыльной стороной руки, поднесенной ко рту.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" y="1036634"/>
            <a:ext cx="4211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1200" i="0" u="none" strike="noStrike" normalizeH="0" baseline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" charset="-52"/>
              <a:ea typeface="Times New Roman" pitchFamily="18" charset="0"/>
              <a:cs typeface="Times New Roman" pitchFamily="18" charset="0"/>
            </a:endParaRP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1200" i="0" u="none" strike="noStrike" normalizeH="0" baseline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Times" charset="-52"/>
              <a:ea typeface="Times New Roman" pitchFamily="18" charset="0"/>
              <a:cs typeface="Times New Roman" pitchFamily="18" charset="0"/>
            </a:endParaRP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200" i="0" u="none" strike="noStrike" normalizeH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" charset="-52"/>
                <a:ea typeface="Times New Roman" pitchFamily="18" charset="0"/>
                <a:cs typeface="Times New Roman" pitchFamily="18" charset="0"/>
              </a:rPr>
              <a:t>При произнесении звука Ж  в норме</a:t>
            </a:r>
          </a:p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" charset="-52"/>
                <a:ea typeface="Times New Roman" pitchFamily="18" charset="0"/>
                <a:cs typeface="Times New Roman" pitchFamily="18" charset="0"/>
              </a:rPr>
              <a:t>органы речи </a:t>
            </a:r>
            <a:r>
              <a:rPr kumimoji="0" lang="ru-RU" sz="1200" i="0" u="none" strike="noStrike" normalizeH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" charset="-52"/>
                <a:ea typeface="Times New Roman" pitchFamily="18" charset="0"/>
                <a:cs typeface="Times New Roman" pitchFamily="18" charset="0"/>
              </a:rPr>
              <a:t>принимают следующее положение:</a:t>
            </a:r>
            <a:endParaRPr kumimoji="0" lang="ru-RU" sz="1200" i="0" u="none" strike="noStrike" normalizeH="0" baseline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764704"/>
            <a:ext cx="3538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Артикуляционные особенности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57698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i="0" u="none" strike="noStrike" normalizeH="0" baseline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ourier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i="0" u="none" strike="noStrike" normalizeH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  <a:ea typeface="Times New Roman" pitchFamily="18" charset="0"/>
                <a:cs typeface="Times New Roman" pitchFamily="18" charset="0"/>
              </a:rPr>
              <a:t>ртикуляционная гимнастика.</a:t>
            </a:r>
            <a:endParaRPr kumimoji="0" lang="ru-RU" i="0" u="none" strike="noStrike" normalizeH="0" baseline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619672" y="1144630"/>
            <a:ext cx="6408712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b="1" dirty="0" smtClean="0">
              <a:solidFill>
                <a:srgbClr val="000000"/>
              </a:solidFill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b="1" dirty="0" smtClean="0">
              <a:solidFill>
                <a:srgbClr val="000000"/>
              </a:solidFill>
              <a:latin typeface="Calibri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Ковшик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Широко рот открываем,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Краешки приподнимаем,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Язычок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баловничок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Спинку низко опускает.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Очень он на ковш похож,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В него воду вылить можно,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Держи воду, не спеши,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Ковшик всем свой покажи.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Показать язык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Язык наш нужно показать,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Сначала зубкам волю дать. Та-Та-Та</a:t>
            </a:r>
            <a:r>
              <a:rPr kumimoji="0" lang="ru-RU" sz="13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(покусать кончить языка)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Заморились уже зубы,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Пусть язык покажут губы.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Пя-Пя-Пя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(пошлепать кончик языка).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i="1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i="1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i="1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i="1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Лопатка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Пусть язык наш отдыхает,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Пусть немножко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подремает</a:t>
            </a:r>
            <a:r>
              <a:rPr lang="ru-RU" sz="1300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Часики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Отдохнул и потянулся,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Влево, вправо повернулся,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Вот так: тик-так, тик-так.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Почистим зубы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Рот откройте, улыбнитесь,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Свои зубки покажите,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Чистим верхние и нижние,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Ведь они у нас не лишние.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Гармошка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На гармошке чтоб сыграть,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Нужно челюсть опускать,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Язычок не отрываем,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"/>
                <a:ea typeface="Times New Roman" pitchFamily="18" charset="0"/>
                <a:cs typeface="Times New Roman" pitchFamily="18" charset="0"/>
              </a:rPr>
              <a:t>Очень здорово играем.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043608" y="1643896"/>
            <a:ext cx="698477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  <a:ea typeface="Times New Roman" pitchFamily="18" charset="0"/>
                <a:cs typeface="Times New Roman" pitchFamily="18" charset="0"/>
              </a:rPr>
              <a:t>Постановка звука Ж.</a:t>
            </a: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000000"/>
              </a:solidFill>
              <a:latin typeface="Courier"/>
              <a:cs typeface="Times New Roman" pitchFamily="18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ru-RU" sz="1000" dirty="0" smtClean="0">
              <a:latin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После автоматизации звука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err="1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ш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в словах можно ставить звук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ж</a:t>
            </a: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. Дайте ребенку возможность ощутить вибрацию голосовых связок при произнесении звука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ж</a:t>
            </a: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. Приложите тыльную сторону руки малыша к своей шее спереди. Далее произнесите вместе с ребенком звук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err="1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ш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и добавьте голос. Одной рукой ребенок должен ощутить вибрацию голосовых связок у Вас, другой - у себя.</a:t>
            </a:r>
            <a:endParaRPr lang="ru-RU" sz="1000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589240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0000"/>
              </a:solidFill>
              <a:latin typeface="Times"/>
              <a:ea typeface="Times New Roman" pitchFamily="18" charset="0"/>
              <a:cs typeface="Times New Roman" pitchFamily="18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Изолированный звук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ж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000000"/>
                </a:solidFill>
                <a:latin typeface="Times"/>
                <a:ea typeface="Times New Roman" pitchFamily="18" charset="0"/>
                <a:cs typeface="Times New Roman" pitchFamily="18" charset="0"/>
              </a:rPr>
              <a:t>закрепляем с помощью звукоподражания (подражание жужжанию жука, пчелы, шмеля, вращению юлы и т.д.)</a:t>
            </a:r>
            <a:endParaRPr lang="ru-RU" sz="2400" dirty="0" smtClean="0">
              <a:latin typeface="Arial" pitchFamily="34" charset="0"/>
            </a:endParaRPr>
          </a:p>
        </p:txBody>
      </p:sp>
      <p:pic>
        <p:nvPicPr>
          <p:cNvPr id="5" name="Рисунок 4" descr="Пчела.png"/>
          <p:cNvPicPr>
            <a:picLocks noChangeAspect="1"/>
          </p:cNvPicPr>
          <p:nvPr/>
        </p:nvPicPr>
        <p:blipFill>
          <a:blip r:embed="rId2" cstate="print"/>
          <a:srcRect l="24051" t="20253" r="20253" b="18987"/>
          <a:stretch>
            <a:fillRect/>
          </a:stretch>
        </p:blipFill>
        <p:spPr>
          <a:xfrm>
            <a:off x="4860032" y="404664"/>
            <a:ext cx="2813213" cy="3068960"/>
          </a:xfrm>
          <a:prstGeom prst="rect">
            <a:avLst/>
          </a:prstGeom>
        </p:spPr>
      </p:pic>
      <p:pic>
        <p:nvPicPr>
          <p:cNvPr id="6" name="Рисунок 5" descr="Машина.png"/>
          <p:cNvPicPr>
            <a:picLocks noChangeAspect="1"/>
          </p:cNvPicPr>
          <p:nvPr/>
        </p:nvPicPr>
        <p:blipFill>
          <a:blip r:embed="rId3" cstate="print"/>
          <a:srcRect l="25995" t="35997" r="27996" b="27996"/>
          <a:stretch>
            <a:fillRect/>
          </a:stretch>
        </p:blipFill>
        <p:spPr>
          <a:xfrm>
            <a:off x="4644008" y="3068960"/>
            <a:ext cx="3672408" cy="28740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836712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Courier"/>
              </a:rPr>
              <a:t>Закрепление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latin typeface="Courier"/>
              </a:rPr>
              <a:t>ж</a:t>
            </a:r>
          </a:p>
        </p:txBody>
      </p:sp>
      <p:pic>
        <p:nvPicPr>
          <p:cNvPr id="8" name="Рисунок 7" descr="0_540a6_c27fce1_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2204864"/>
            <a:ext cx="2609804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000109"/>
            <a:ext cx="914400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endParaRPr lang="ru-RU" sz="1500" i="1" dirty="0" smtClean="0">
              <a:solidFill>
                <a:srgbClr val="2A2723"/>
              </a:solidFill>
              <a:latin typeface="Courier"/>
              <a:ea typeface="Times New Roman" pitchFamily="18" charset="0"/>
              <a:cs typeface="Times New Roman" pitchFamily="18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ru-RU" sz="1500" i="1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ru-RU" sz="1500" i="1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ru-RU" sz="1500" i="1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мы видели ежа</a:t>
            </a: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жи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жи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жи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у меня ножи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180585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ln w="10160">
                  <a:solidFill>
                    <a:srgbClr val="0F6FC6"/>
                  </a:solidFill>
                  <a:prstDash val="solid"/>
                </a:ln>
                <a:solidFill>
                  <a:srgbClr val="C00000"/>
                </a:solidFill>
                <a:latin typeface="Courier"/>
              </a:rPr>
              <a:t>Чистоговорки</a:t>
            </a:r>
            <a:endParaRPr lang="ru-RU" dirty="0"/>
          </a:p>
        </p:txBody>
      </p:sp>
      <p:pic>
        <p:nvPicPr>
          <p:cNvPr id="6" name="Рисунок 5" descr="025347b94d5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1000108"/>
            <a:ext cx="2176594" cy="2243911"/>
          </a:xfrm>
          <a:prstGeom prst="rect">
            <a:avLst/>
          </a:prstGeom>
        </p:spPr>
      </p:pic>
      <p:pic>
        <p:nvPicPr>
          <p:cNvPr id="1028" name="Picture 4" descr="http://kedem.ru/photo/cnews/2010/10/big/nphoto1286951216.jpg"/>
          <p:cNvPicPr>
            <a:picLocks noChangeAspect="1" noChangeArrowheads="1"/>
          </p:cNvPicPr>
          <p:nvPr/>
        </p:nvPicPr>
        <p:blipFill>
          <a:blip r:embed="rId3" cstate="print"/>
          <a:srcRect r="34375"/>
          <a:stretch>
            <a:fillRect/>
          </a:stretch>
        </p:blipFill>
        <p:spPr bwMode="auto">
          <a:xfrm>
            <a:off x="5786446" y="4000504"/>
            <a:ext cx="250033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7233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на лужок хожу</a:t>
            </a: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жок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жок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жок</a:t>
            </a:r>
            <a:r>
              <a:rPr lang="ru-RU" sz="24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4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 меня флажок</a:t>
            </a:r>
            <a:endParaRPr lang="ru-RU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полян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1000108"/>
            <a:ext cx="3599695" cy="2642621"/>
          </a:xfrm>
          <a:prstGeom prst="rect">
            <a:avLst/>
          </a:prstGeom>
        </p:spPr>
      </p:pic>
      <p:pic>
        <p:nvPicPr>
          <p:cNvPr id="26626" name="Picture 2" descr="http://hearingelmo.files.wordpress.com/2010/02/red-flag.jpg"/>
          <p:cNvPicPr>
            <a:picLocks noChangeAspect="1" noChangeArrowheads="1"/>
          </p:cNvPicPr>
          <p:nvPr/>
        </p:nvPicPr>
        <p:blipFill>
          <a:blip r:embed="rId3" cstate="print"/>
          <a:srcRect b="7627"/>
          <a:stretch>
            <a:fillRect/>
          </a:stretch>
        </p:blipFill>
        <p:spPr bwMode="auto">
          <a:xfrm>
            <a:off x="5000628" y="4071942"/>
            <a:ext cx="2809916" cy="25956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764704"/>
            <a:ext cx="615253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1500" i="1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Узнавание звука Ж в словах</a:t>
            </a:r>
            <a:endParaRPr lang="ru-RU" sz="800" dirty="0" smtClean="0">
              <a:solidFill>
                <a:prstClr val="black"/>
              </a:solidFill>
              <a:latin typeface="Arial" pitchFamily="34" charset="0"/>
            </a:endParaRPr>
          </a:p>
          <a:p>
            <a:pPr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3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13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Веселые картинки</a:t>
            </a:r>
            <a:r>
              <a:rPr lang="ru-RU" sz="13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lang="ru-RU" sz="13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Примерные слова: жаба, комар, жук, желуди, орехи, белка, ежик, крыжовник, малина, конь, жеребенок.</a:t>
            </a:r>
            <a:endParaRPr lang="ru-RU" sz="10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4" name="Рисунок 3" descr="2.jpg"/>
          <p:cNvPicPr>
            <a:picLocks noChangeAspect="1"/>
          </p:cNvPicPr>
          <p:nvPr/>
        </p:nvPicPr>
        <p:blipFill>
          <a:blip r:embed="rId2" cstate="print"/>
          <a:srcRect l="60116" t="53931" r="7742" b="2832"/>
          <a:stretch>
            <a:fillRect/>
          </a:stretch>
        </p:blipFill>
        <p:spPr>
          <a:xfrm>
            <a:off x="6876256" y="1700808"/>
            <a:ext cx="2016224" cy="1906148"/>
          </a:xfrm>
          <a:prstGeom prst="rect">
            <a:avLst/>
          </a:prstGeom>
        </p:spPr>
      </p:pic>
      <p:pic>
        <p:nvPicPr>
          <p:cNvPr id="5" name="Рисунок 4" descr="баклажан.png"/>
          <p:cNvPicPr>
            <a:picLocks noChangeAspect="1"/>
          </p:cNvPicPr>
          <p:nvPr/>
        </p:nvPicPr>
        <p:blipFill>
          <a:blip r:embed="rId3" cstate="print"/>
          <a:srcRect t="3376" r="9607" b="8844"/>
          <a:stretch>
            <a:fillRect/>
          </a:stretch>
        </p:blipFill>
        <p:spPr>
          <a:xfrm>
            <a:off x="2699792" y="1844824"/>
            <a:ext cx="2016224" cy="1872208"/>
          </a:xfrm>
          <a:prstGeom prst="rect">
            <a:avLst/>
          </a:prstGeom>
        </p:spPr>
      </p:pic>
      <p:pic>
        <p:nvPicPr>
          <p:cNvPr id="6" name="Рисунок 5" descr="крыжовни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7001573" y="4671835"/>
            <a:ext cx="1394512" cy="1645146"/>
          </a:xfrm>
          <a:prstGeom prst="rect">
            <a:avLst/>
          </a:prstGeom>
        </p:spPr>
      </p:pic>
      <p:pic>
        <p:nvPicPr>
          <p:cNvPr id="7" name="Рисунок 6" descr="крыжовник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56446" y="4581128"/>
            <a:ext cx="1487554" cy="1754910"/>
          </a:xfrm>
          <a:prstGeom prst="rect">
            <a:avLst/>
          </a:prstGeom>
        </p:spPr>
      </p:pic>
      <p:pic>
        <p:nvPicPr>
          <p:cNvPr id="8" name="Рисунок 7" descr="пиджак.jpg"/>
          <p:cNvPicPr>
            <a:picLocks noChangeAspect="1"/>
          </p:cNvPicPr>
          <p:nvPr/>
        </p:nvPicPr>
        <p:blipFill>
          <a:blip r:embed="rId6" cstate="print"/>
          <a:srcRect t="19336" b="20669"/>
          <a:stretch>
            <a:fillRect/>
          </a:stretch>
        </p:blipFill>
        <p:spPr>
          <a:xfrm>
            <a:off x="179512" y="1844824"/>
            <a:ext cx="2319799" cy="2088232"/>
          </a:xfrm>
          <a:prstGeom prst="rect">
            <a:avLst/>
          </a:prstGeom>
        </p:spPr>
      </p:pic>
      <p:pic>
        <p:nvPicPr>
          <p:cNvPr id="9" name="Рисунок 8" descr="ba6d123e8a9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56176" y="3582000"/>
            <a:ext cx="887883" cy="3276000"/>
          </a:xfrm>
          <a:prstGeom prst="rect">
            <a:avLst/>
          </a:prstGeom>
        </p:spPr>
      </p:pic>
      <p:pic>
        <p:nvPicPr>
          <p:cNvPr id="11" name="Рисунок 10" descr="mosquito_BW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80312" y="908720"/>
            <a:ext cx="1472137" cy="851079"/>
          </a:xfrm>
          <a:prstGeom prst="rect">
            <a:avLst/>
          </a:prstGeom>
        </p:spPr>
      </p:pic>
      <p:pic>
        <p:nvPicPr>
          <p:cNvPr id="12" name="Рисунок 11" descr="slide0009_image015.jpg"/>
          <p:cNvPicPr>
            <a:picLocks noChangeAspect="1"/>
          </p:cNvPicPr>
          <p:nvPr/>
        </p:nvPicPr>
        <p:blipFill>
          <a:blip r:embed="rId9" cstate="print"/>
          <a:srcRect l="11613" t="5615" r="7095" b="7355"/>
          <a:stretch>
            <a:fillRect/>
          </a:stretch>
        </p:blipFill>
        <p:spPr>
          <a:xfrm>
            <a:off x="4887906" y="1844824"/>
            <a:ext cx="1268270" cy="1872208"/>
          </a:xfrm>
          <a:prstGeom prst="rect">
            <a:avLst/>
          </a:prstGeom>
        </p:spPr>
      </p:pic>
      <p:pic>
        <p:nvPicPr>
          <p:cNvPr id="15" name="Рисунок 14" descr="frog022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23928" y="5229200"/>
            <a:ext cx="1872578" cy="1484784"/>
          </a:xfrm>
          <a:prstGeom prst="rect">
            <a:avLst/>
          </a:prstGeom>
        </p:spPr>
      </p:pic>
      <p:pic>
        <p:nvPicPr>
          <p:cNvPr id="16" name="Рисунок 15" descr="лошадь.png"/>
          <p:cNvPicPr>
            <a:picLocks noChangeAspect="1"/>
          </p:cNvPicPr>
          <p:nvPr/>
        </p:nvPicPr>
        <p:blipFill>
          <a:blip r:embed="rId11" cstate="print"/>
          <a:srcRect l="20863" t="21038" r="24800" b="22152"/>
          <a:stretch>
            <a:fillRect/>
          </a:stretch>
        </p:blipFill>
        <p:spPr>
          <a:xfrm>
            <a:off x="0" y="4995184"/>
            <a:ext cx="2520280" cy="1862816"/>
          </a:xfrm>
          <a:prstGeom prst="rect">
            <a:avLst/>
          </a:prstGeom>
        </p:spPr>
      </p:pic>
      <p:pic>
        <p:nvPicPr>
          <p:cNvPr id="17" name="Рисунок 16" descr="BK-05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164288" y="3573016"/>
            <a:ext cx="1077309" cy="1124743"/>
          </a:xfrm>
          <a:prstGeom prst="rect">
            <a:avLst/>
          </a:prstGeom>
        </p:spPr>
      </p:pic>
      <p:pic>
        <p:nvPicPr>
          <p:cNvPr id="18" name="Рисунок 17" descr="squirrel025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339752" y="3645024"/>
            <a:ext cx="2085545" cy="23116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1772816"/>
            <a:ext cx="3234027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Дождик.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Дождик вылился на луг.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Стало много луж вокруг.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(И. Винокуров)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r>
              <a:rPr lang="ru-RU" dirty="0" smtClean="0"/>
              <a:t>            * * *</a:t>
            </a:r>
          </a:p>
          <a:p>
            <a:r>
              <a:rPr lang="ru-RU" dirty="0" smtClean="0"/>
              <a:t>На лужайке я лежу</a:t>
            </a:r>
          </a:p>
          <a:p>
            <a:r>
              <a:rPr lang="ru-RU" dirty="0" smtClean="0"/>
              <a:t>и на небо я гляжу.</a:t>
            </a:r>
          </a:p>
          <a:p>
            <a:r>
              <a:rPr lang="ru-RU" dirty="0" smtClean="0"/>
              <a:t>Вот огромный жук летит</a:t>
            </a:r>
          </a:p>
          <a:p>
            <a:r>
              <a:rPr lang="ru-RU" dirty="0" smtClean="0"/>
              <a:t>и жужжит, жужжит, жужжит.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90872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Автоматизация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ж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 в стишках.</a:t>
            </a:r>
            <a:endParaRPr lang="ru-RU" dirty="0">
              <a:solidFill>
                <a:srgbClr val="C00000"/>
              </a:solidFill>
              <a:latin typeface="Courier"/>
            </a:endParaRPr>
          </a:p>
        </p:txBody>
      </p:sp>
      <p:pic>
        <p:nvPicPr>
          <p:cNvPr id="6" name="Рисунок 5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4581128"/>
            <a:ext cx="3095639" cy="2109269"/>
          </a:xfrm>
          <a:prstGeom prst="rect">
            <a:avLst/>
          </a:prstGeom>
        </p:spPr>
      </p:pic>
      <p:pic>
        <p:nvPicPr>
          <p:cNvPr id="7" name="Рисунок 6" descr="crocodile-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5157192"/>
            <a:ext cx="2991422" cy="1429854"/>
          </a:xfrm>
          <a:prstGeom prst="rect">
            <a:avLst/>
          </a:prstGeom>
        </p:spPr>
      </p:pic>
      <p:pic>
        <p:nvPicPr>
          <p:cNvPr id="8" name="Рисунок 7" descr="0_540d6_3d2c299c_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563888" y="3645024"/>
            <a:ext cx="2159111" cy="1619333"/>
          </a:xfrm>
          <a:prstGeom prst="rect">
            <a:avLst/>
          </a:prstGeom>
        </p:spPr>
      </p:pic>
      <p:pic>
        <p:nvPicPr>
          <p:cNvPr id="9" name="Рисунок 8" descr="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300192" y="1268760"/>
            <a:ext cx="2070356" cy="270053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98072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Автоматизация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ж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 в скороговорках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1916832"/>
            <a:ext cx="2530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>
              <a:latin typeface="Times" pitchFamily="18" charset="0"/>
              <a:cs typeface="Times" pitchFamily="18" charset="0"/>
            </a:endParaRPr>
          </a:p>
          <a:p>
            <a:endParaRPr lang="ru-RU" dirty="0">
              <a:latin typeface="Times" pitchFamily="18" charset="0"/>
              <a:cs typeface="Times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1988840"/>
            <a:ext cx="3816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 Делай добро и жди добра.</a:t>
            </a:r>
          </a:p>
          <a:p>
            <a:r>
              <a:rPr lang="ru-RU" dirty="0" smtClean="0">
                <a:latin typeface="Times" pitchFamily="18" charset="0"/>
                <a:cs typeface="Times" pitchFamily="18" charset="0"/>
              </a:rPr>
              <a:t>     Было добро, да давно; </a:t>
            </a:r>
            <a:br>
              <a:rPr lang="ru-RU" dirty="0" smtClean="0">
                <a:latin typeface="Times" pitchFamily="18" charset="0"/>
                <a:cs typeface="Times" pitchFamily="18" charset="0"/>
              </a:rPr>
            </a:br>
            <a:r>
              <a:rPr lang="ru-RU" dirty="0" smtClean="0">
                <a:latin typeface="Times" pitchFamily="18" charset="0"/>
                <a:cs typeface="Times" pitchFamily="18" charset="0"/>
              </a:rPr>
              <a:t>     А будет и опять, </a:t>
            </a:r>
            <a:br>
              <a:rPr lang="ru-RU" dirty="0" smtClean="0">
                <a:latin typeface="Times" pitchFamily="18" charset="0"/>
                <a:cs typeface="Times" pitchFamily="18" charset="0"/>
              </a:rPr>
            </a:br>
            <a:r>
              <a:rPr lang="ru-RU" dirty="0" smtClean="0">
                <a:latin typeface="Times" pitchFamily="18" charset="0"/>
                <a:cs typeface="Times" pitchFamily="18" charset="0"/>
              </a:rPr>
              <a:t>     Да долго ждать.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988840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 Живи да не тужи.</a:t>
            </a:r>
          </a:p>
          <a:p>
            <a:endParaRPr lang="ru-RU" dirty="0" smtClean="0">
              <a:latin typeface="Times" pitchFamily="18" charset="0"/>
              <a:cs typeface="Times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 Не живут ужи, где живут ежи. </a:t>
            </a:r>
            <a:br>
              <a:rPr lang="ru-RU" dirty="0" smtClean="0">
                <a:latin typeface="Times" pitchFamily="18" charset="0"/>
                <a:cs typeface="Times" pitchFamily="18" charset="0"/>
              </a:rPr>
            </a:br>
            <a:r>
              <a:rPr lang="ru-RU" dirty="0" smtClean="0">
                <a:latin typeface="Times" pitchFamily="18" charset="0"/>
                <a:cs typeface="Times" pitchFamily="18" charset="0"/>
              </a:rPr>
              <a:t>     Не живут ежи, где живут ужи.</a:t>
            </a:r>
          </a:p>
          <a:p>
            <a:endParaRPr lang="ru-RU" dirty="0" smtClean="0">
              <a:latin typeface="Times" pitchFamily="18" charset="0"/>
              <a:cs typeface="Times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 У ежа ежата, у ужа ужата.</a:t>
            </a:r>
          </a:p>
          <a:p>
            <a:endParaRPr lang="ru-RU" dirty="0" smtClean="0">
              <a:latin typeface="Times" pitchFamily="18" charset="0"/>
              <a:cs typeface="Times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Ужи уже в луже.</a:t>
            </a:r>
          </a:p>
          <a:p>
            <a:endParaRPr lang="ru-RU" dirty="0" smtClean="0">
              <a:latin typeface="Times" pitchFamily="18" charset="0"/>
              <a:cs typeface="Times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" pitchFamily="18" charset="0"/>
                <a:cs typeface="Times" pitchFamily="18" charset="0"/>
              </a:rPr>
              <a:t> Лежит ежик у елки, </a:t>
            </a:r>
            <a:br>
              <a:rPr lang="ru-RU" dirty="0" smtClean="0">
                <a:latin typeface="Times" pitchFamily="18" charset="0"/>
                <a:cs typeface="Times" pitchFamily="18" charset="0"/>
              </a:rPr>
            </a:br>
            <a:r>
              <a:rPr lang="ru-RU" dirty="0" smtClean="0">
                <a:latin typeface="Times" pitchFamily="18" charset="0"/>
                <a:cs typeface="Times" pitchFamily="18" charset="0"/>
              </a:rPr>
              <a:t>    У ежа иголки.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068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Автоматизация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ж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 в играх 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917825"/>
            <a:ext cx="5292080" cy="5678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500" b="0" i="1" u="none" strike="noStrike" cap="none" normalizeH="0" baseline="0" dirty="0" smtClean="0">
              <a:ln>
                <a:noFill/>
              </a:ln>
              <a:solidFill>
                <a:srgbClr val="2A2723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            Игра 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Жук и жаба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2A2723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 Дети образуют круг. Воспитательница выбирает «жабу» и «жука».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«Жаба» сидит в кругу.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Times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Жаба толстая сидит и по сторонам глядит.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Ведь на ужин жук ей нужен, очень жабе нужен жук.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Жаба: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Вот жука бы увидать и скорей его поймать.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Ведь на ужин жук мне нужен, очень нужен жук на ужин.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Появляется жук. 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rgbClr val="2A2723"/>
              </a:solidFill>
              <a:effectLst/>
              <a:latin typeface="Times" pitchFamily="18" charset="0"/>
              <a:ea typeface="Times New Roman" pitchFamily="18" charset="0"/>
              <a:cs typeface="Times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Вот жук летит, жужжит, жужжит.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Жук влетает в круг и говорит: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Times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Я летаю и жужжу: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жу-жу-жу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жу-жу-жу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(Останавливается.)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Times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Надоело мне летать, надоело мне жужжать.</a:t>
            </a:r>
            <a:r>
              <a:rPr lang="ru-RU" sz="800" dirty="0" smtClean="0">
                <a:latin typeface="Arial" pitchFamily="34" charset="0"/>
              </a:rPr>
              <a:t>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(Садится.)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Times" pitchFamily="18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Под ромашкой посижу, на ромашку погляжу.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Жаба жука увидела, прыг-прыг и поймала.</a:t>
            </a: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Times" pitchFamily="18" charset="0"/>
                <a:ea typeface="Times New Roman" pitchFamily="18" charset="0"/>
                <a:cs typeface="Times" pitchFamily="18" charset="0"/>
              </a:rPr>
              <a:t>Пойманный «жук» становится «жабой»; если «жаба» не поймает «жука», то выбирается            другой «жук».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Times" pitchFamily="18" charset="0"/>
            </a:endParaRPr>
          </a:p>
        </p:txBody>
      </p:sp>
      <p:pic>
        <p:nvPicPr>
          <p:cNvPr id="10" name="Рисунок 9" descr="0_6d247_c1ba33af_L.png"/>
          <p:cNvPicPr>
            <a:picLocks noChangeAspect="1"/>
          </p:cNvPicPr>
          <p:nvPr/>
        </p:nvPicPr>
        <p:blipFill>
          <a:blip r:embed="rId2" cstate="print"/>
          <a:srcRect l="9367" r="13351" b="13766"/>
          <a:stretch>
            <a:fillRect/>
          </a:stretch>
        </p:blipFill>
        <p:spPr>
          <a:xfrm>
            <a:off x="5652120" y="2132856"/>
            <a:ext cx="3579665" cy="4498131"/>
          </a:xfrm>
          <a:prstGeom prst="rect">
            <a:avLst/>
          </a:prstGeom>
        </p:spPr>
      </p:pic>
      <p:pic>
        <p:nvPicPr>
          <p:cNvPr id="14" name="Рисунок 13" descr="0_540c7_1eaba440_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635896" y="3501008"/>
            <a:ext cx="1902283" cy="15841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340769"/>
            <a:ext cx="66631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Закрепление звука Ж в ответах на вопросы</a:t>
            </a:r>
          </a:p>
          <a:p>
            <a:endParaRPr lang="ru-RU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ru-RU" sz="2800" dirty="0" smtClean="0"/>
          </a:p>
          <a:p>
            <a:r>
              <a:rPr lang="ru-RU" sz="2800" dirty="0" smtClean="0"/>
              <a:t>Что растет на дубе?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r>
              <a:rPr lang="ru-RU" sz="2800" dirty="0" smtClean="0"/>
              <a:t>Что лежит на этажерке?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http://cf.ydcdn.net/1.0.0.10/images/main/A4redoak.jpg"/>
          <p:cNvPicPr>
            <a:picLocks noChangeAspect="1" noChangeArrowheads="1"/>
          </p:cNvPicPr>
          <p:nvPr/>
        </p:nvPicPr>
        <p:blipFill>
          <a:blip r:embed="rId2" cstate="print"/>
          <a:srcRect b="2957"/>
          <a:stretch>
            <a:fillRect/>
          </a:stretch>
        </p:blipFill>
        <p:spPr bwMode="auto">
          <a:xfrm>
            <a:off x="5786446" y="857232"/>
            <a:ext cx="2516641" cy="3214710"/>
          </a:xfrm>
          <a:prstGeom prst="rect">
            <a:avLst/>
          </a:prstGeom>
          <a:noFill/>
        </p:spPr>
      </p:pic>
      <p:pic>
        <p:nvPicPr>
          <p:cNvPr id="2052" name="Picture 4" descr="http://img15.nnm.ru/d/1/0/1/7/dcd21cde78806bdbb67950177b2_pr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18357">
            <a:off x="4744776" y="4004349"/>
            <a:ext cx="1897721" cy="2571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071546"/>
            <a:ext cx="664371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Где лежит ложка?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Как жужжит жук?</a:t>
            </a:r>
          </a:p>
        </p:txBody>
      </p:sp>
      <p:pic>
        <p:nvPicPr>
          <p:cNvPr id="27652" name="Picture 4" descr="http://www.stihi.ru/pics/2011/09/10/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4071942"/>
            <a:ext cx="2743200" cy="1905000"/>
          </a:xfrm>
          <a:prstGeom prst="rect">
            <a:avLst/>
          </a:prstGeom>
          <a:noFill/>
        </p:spPr>
      </p:pic>
      <p:pic>
        <p:nvPicPr>
          <p:cNvPr id="27654" name="Picture 6" descr="http://www.partner-tehnika.com/catalog_images/HW-S08N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71435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14357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Дифференциация звука </a:t>
            </a:r>
            <a:r>
              <a:rPr lang="ru-RU" sz="2400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ж </a:t>
            </a:r>
            <a:r>
              <a:rPr lang="ru-RU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и </a:t>
            </a:r>
            <a:r>
              <a:rPr lang="ru-RU" sz="2800" i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ш</a:t>
            </a:r>
            <a:r>
              <a:rPr lang="ru-RU" sz="2800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в слогах</a:t>
            </a:r>
          </a:p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582431"/>
            <a:ext cx="6643733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жа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мы видели ежа</a:t>
            </a: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1300" dirty="0" smtClean="0">
              <a:solidFill>
                <a:srgbClr val="2A2723"/>
              </a:solidFill>
              <a:latin typeface="Georgia" pitchFamily="18" charset="0"/>
              <a:cs typeface="Times New Roman" pitchFamily="18" charset="0"/>
            </a:endParaRPr>
          </a:p>
          <a:p>
            <a:pPr lvl="0" indent="238125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rgbClr val="2A2723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2381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ша, ша, ша </a:t>
            </a:r>
            <a:r>
              <a:rPr lang="ru-RU" sz="2800" dirty="0" smtClean="0">
                <a:solidFill>
                  <a:srgbClr val="2A2723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lang="ru-RU" sz="2800" dirty="0" smtClean="0">
                <a:solidFill>
                  <a:srgbClr val="2A2723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у меня лапша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5" name="Picture 3" descr="http://img0.liveinternet.ru/images/attach/c/2/72/682/72682753_813dbe2129c3.jpg"/>
          <p:cNvPicPr>
            <a:picLocks noChangeAspect="1" noChangeArrowheads="1"/>
          </p:cNvPicPr>
          <p:nvPr/>
        </p:nvPicPr>
        <p:blipFill>
          <a:blip r:embed="rId2" cstate="print"/>
          <a:srcRect l="27500" r="26249"/>
          <a:stretch>
            <a:fillRect/>
          </a:stretch>
        </p:blipFill>
        <p:spPr bwMode="auto">
          <a:xfrm>
            <a:off x="6858016" y="928670"/>
            <a:ext cx="1856948" cy="2643206"/>
          </a:xfrm>
          <a:prstGeom prst="rect">
            <a:avLst/>
          </a:prstGeom>
          <a:noFill/>
        </p:spPr>
      </p:pic>
      <p:pic>
        <p:nvPicPr>
          <p:cNvPr id="28677" name="Picture 5" descr="http://im3-tub-ru.yandex.net/i?id=339702998-1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714752"/>
            <a:ext cx="3333773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http://hearingelmo.files.wordpress.com/2010/02/red-fla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1142984"/>
            <a:ext cx="3071834" cy="3071834"/>
          </a:xfrm>
          <a:prstGeom prst="rect">
            <a:avLst/>
          </a:prstGeom>
          <a:noFill/>
        </p:spPr>
      </p:pic>
      <p:pic>
        <p:nvPicPr>
          <p:cNvPr id="29704" name="Picture 8" descr="http://cs10956.userapi.com/u33731718/155016711/x_395111f2.jpg"/>
          <p:cNvPicPr>
            <a:picLocks noChangeAspect="1" noChangeArrowheads="1"/>
          </p:cNvPicPr>
          <p:nvPr/>
        </p:nvPicPr>
        <p:blipFill>
          <a:blip r:embed="rId3" cstate="print"/>
          <a:srcRect b="16665"/>
          <a:stretch>
            <a:fillRect/>
          </a:stretch>
        </p:blipFill>
        <p:spPr bwMode="auto">
          <a:xfrm rot="1890228">
            <a:off x="6301246" y="3803892"/>
            <a:ext cx="1867228" cy="277041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596" y="4572008"/>
            <a:ext cx="764386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800" dirty="0" smtClean="0"/>
              <a:t>Шок, шок </a:t>
            </a:r>
            <a:r>
              <a:rPr lang="ru-RU" sz="2800" dirty="0" err="1" smtClean="0"/>
              <a:t>шок</a:t>
            </a:r>
            <a:r>
              <a:rPr lang="ru-RU" sz="2800" dirty="0" smtClean="0"/>
              <a:t> — громко крикнул петушок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857364"/>
            <a:ext cx="7858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/>
              <a:t>Жок</a:t>
            </a:r>
            <a:r>
              <a:rPr lang="ru-RU" sz="2800" dirty="0" smtClean="0"/>
              <a:t>, </a:t>
            </a:r>
            <a:r>
              <a:rPr lang="ru-RU" sz="2800" dirty="0" err="1" smtClean="0"/>
              <a:t>жок</a:t>
            </a:r>
            <a:r>
              <a:rPr lang="ru-RU" sz="2800" dirty="0" smtClean="0"/>
              <a:t>, </a:t>
            </a:r>
            <a:r>
              <a:rPr lang="ru-RU" sz="2800" dirty="0" err="1" smtClean="0"/>
              <a:t>жок</a:t>
            </a:r>
            <a:r>
              <a:rPr lang="ru-RU" sz="2800" dirty="0" smtClean="0"/>
              <a:t> – красненький флажок</a:t>
            </a:r>
            <a:endParaRPr lang="ru-RU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06365" y="857232"/>
            <a:ext cx="39312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Дифференциация звука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ж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 и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 </a:t>
            </a:r>
            <a:r>
              <a:rPr lang="ru-RU" sz="2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з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urier"/>
              </a:rPr>
              <a:t>.</a:t>
            </a:r>
            <a:endParaRPr lang="ru-RU" dirty="0">
              <a:solidFill>
                <a:srgbClr val="C00000"/>
              </a:solidFill>
              <a:latin typeface="Courier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85736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— Дети, вспомним песенку комара и песенку жука. Как гудит комар? (Дети отвечают: «</a:t>
            </a:r>
            <a:r>
              <a:rPr lang="ru-RU" dirty="0" err="1" smtClean="0"/>
              <a:t>з-з-з</a:t>
            </a:r>
            <a:r>
              <a:rPr lang="ru-RU" dirty="0" smtClean="0"/>
              <a:t>».) Как жужжит жук? (Дети отвечают: «ж-ж-ж».) А </a:t>
            </a:r>
            <a:endParaRPr lang="ru-RU" dirty="0"/>
          </a:p>
        </p:txBody>
      </p:sp>
      <p:pic>
        <p:nvPicPr>
          <p:cNvPr id="30723" name="Picture 3" descr="http://img12.nnm.ru/b/3/0/9/a/8180663f6d9226d8a5b70c0d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714620"/>
            <a:ext cx="2884148" cy="3686786"/>
          </a:xfrm>
          <a:prstGeom prst="rect">
            <a:avLst/>
          </a:prstGeom>
          <a:noFill/>
        </p:spPr>
      </p:pic>
      <p:pic>
        <p:nvPicPr>
          <p:cNvPr id="30725" name="Picture 5" descr="http://ecorb.ru/files/eco_edu/12345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071810"/>
            <a:ext cx="4091449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381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 определяют, в каком слове звучит песенка комара, 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каком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песенка жука и выставляют соответствующие сигналы.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381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A2723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Примерные слова: жаба, звонок, желуди, зонт, жук, зуб, роза, ваза, флажок, зебра, жираф.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7" name="Picture 3" descr="http://s14.radikal.ru/i187/1108/cc/33ecc16778e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8944" y="4000504"/>
            <a:ext cx="2405056" cy="2405056"/>
          </a:xfrm>
          <a:prstGeom prst="rect">
            <a:avLst/>
          </a:prstGeom>
          <a:noFill/>
        </p:spPr>
      </p:pic>
      <p:pic>
        <p:nvPicPr>
          <p:cNvPr id="31749" name="Picture 5" descr="http://im7-tub-ru.yandex.net/i?id=469615597-5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35" y="1974304"/>
            <a:ext cx="2922290" cy="1857388"/>
          </a:xfrm>
          <a:prstGeom prst="rect">
            <a:avLst/>
          </a:prstGeom>
          <a:noFill/>
        </p:spPr>
      </p:pic>
      <p:pic>
        <p:nvPicPr>
          <p:cNvPr id="31751" name="Picture 7" descr="http://img-fotki.yandex.ru/get/4900/oksanaladeyshikowa.8e/0_42015_b8342295_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1643050"/>
            <a:ext cx="2112366" cy="2214578"/>
          </a:xfrm>
          <a:prstGeom prst="rect">
            <a:avLst/>
          </a:prstGeom>
          <a:noFill/>
        </p:spPr>
      </p:pic>
      <p:pic>
        <p:nvPicPr>
          <p:cNvPr id="31753" name="Picture 9" descr="http://cs5433.userapi.com/u19767213/-5/x_2c61d8e4.jpg"/>
          <p:cNvPicPr>
            <a:picLocks noChangeAspect="1" noChangeArrowheads="1"/>
          </p:cNvPicPr>
          <p:nvPr/>
        </p:nvPicPr>
        <p:blipFill>
          <a:blip r:embed="rId5" cstate="print"/>
          <a:srcRect t="11765" b="11765"/>
          <a:stretch>
            <a:fillRect/>
          </a:stretch>
        </p:blipFill>
        <p:spPr bwMode="auto">
          <a:xfrm>
            <a:off x="6215074" y="2214554"/>
            <a:ext cx="2428892" cy="1857388"/>
          </a:xfrm>
          <a:prstGeom prst="rect">
            <a:avLst/>
          </a:prstGeom>
          <a:noFill/>
        </p:spPr>
      </p:pic>
      <p:pic>
        <p:nvPicPr>
          <p:cNvPr id="31755" name="Picture 11" descr="http://img-fotki.yandex.ru/get/5817/40323028.75/0_60344_3a6aab51_XL"/>
          <p:cNvPicPr>
            <a:picLocks noChangeAspect="1" noChangeArrowheads="1"/>
          </p:cNvPicPr>
          <p:nvPr/>
        </p:nvPicPr>
        <p:blipFill>
          <a:blip r:embed="rId6" cstate="print"/>
          <a:srcRect b="5279"/>
          <a:stretch>
            <a:fillRect/>
          </a:stretch>
        </p:blipFill>
        <p:spPr bwMode="auto">
          <a:xfrm rot="1448110">
            <a:off x="262124" y="4255124"/>
            <a:ext cx="2690778" cy="1857388"/>
          </a:xfrm>
          <a:prstGeom prst="rect">
            <a:avLst/>
          </a:prstGeom>
          <a:noFill/>
        </p:spPr>
      </p:pic>
      <p:pic>
        <p:nvPicPr>
          <p:cNvPr id="31757" name="Picture 13" descr="http://cs5335.userapi.com/u62273726/-6/x_e56cbbc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928802"/>
            <a:ext cx="1292471" cy="4538679"/>
          </a:xfrm>
          <a:prstGeom prst="rect">
            <a:avLst/>
          </a:prstGeom>
          <a:noFill/>
        </p:spPr>
      </p:pic>
      <p:pic>
        <p:nvPicPr>
          <p:cNvPr id="31759" name="Picture 15" descr="http://i509.photobucket.com/albums/s332/kirecado/comments/roses/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3929066"/>
            <a:ext cx="1689385" cy="2428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585</TotalTime>
  <Words>675</Words>
  <Application>Microsoft Office PowerPoint</Application>
  <PresentationFormat>Экран (4:3)</PresentationFormat>
  <Paragraphs>232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Goriander</dc:creator>
  <cp:lastModifiedBy>Елена</cp:lastModifiedBy>
  <cp:revision>66</cp:revision>
  <dcterms:created xsi:type="dcterms:W3CDTF">2012-11-29T14:18:46Z</dcterms:created>
  <dcterms:modified xsi:type="dcterms:W3CDTF">2013-03-03T16:58:08Z</dcterms:modified>
</cp:coreProperties>
</file>